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77" r:id="rId5"/>
    <p:sldId id="261" r:id="rId6"/>
    <p:sldId id="262" r:id="rId7"/>
    <p:sldId id="263" r:id="rId8"/>
    <p:sldId id="264" r:id="rId9"/>
    <p:sldId id="281" r:id="rId10"/>
    <p:sldId id="282" r:id="rId11"/>
    <p:sldId id="283" r:id="rId12"/>
    <p:sldId id="284" r:id="rId13"/>
    <p:sldId id="285" r:id="rId14"/>
    <p:sldId id="286" r:id="rId15"/>
    <p:sldId id="268" r:id="rId16"/>
    <p:sldId id="287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12188825" cy="6858000"/>
  <p:notesSz cx="6858000" cy="9144000"/>
  <p:embeddedFontLs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IUHiGGELyj3E2mxgq2HcGRzDS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0000FF"/>
    <a:srgbClr val="EA00AD"/>
    <a:srgbClr val="FF33CC"/>
    <a:srgbClr val="FF66CC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95059" autoAdjust="0"/>
  </p:normalViewPr>
  <p:slideViewPr>
    <p:cSldViewPr snapToGrid="0">
      <p:cViewPr varScale="1">
        <p:scale>
          <a:sx n="69" d="100"/>
          <a:sy n="69" d="100"/>
        </p:scale>
        <p:origin x="68" y="5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ing, Karen M" userId="eed99770-9369-4d7f-a397-d2992911260d" providerId="ADAL" clId="{BFF3B403-FD7B-4AB5-B580-F039C50EE24D}"/>
    <pc:docChg chg="delSld modSld">
      <pc:chgData name="Manning, Karen M" userId="eed99770-9369-4d7f-a397-d2992911260d" providerId="ADAL" clId="{BFF3B403-FD7B-4AB5-B580-F039C50EE24D}" dt="2023-01-03T04:46:07.650" v="81" actId="20577"/>
      <pc:docMkLst>
        <pc:docMk/>
      </pc:docMkLst>
      <pc:sldChg chg="modSp mod">
        <pc:chgData name="Manning, Karen M" userId="eed99770-9369-4d7f-a397-d2992911260d" providerId="ADAL" clId="{BFF3B403-FD7B-4AB5-B580-F039C50EE24D}" dt="2023-01-03T04:46:07.650" v="81" actId="20577"/>
        <pc:sldMkLst>
          <pc:docMk/>
          <pc:sldMk cId="0" sldId="259"/>
        </pc:sldMkLst>
        <pc:spChg chg="mod">
          <ac:chgData name="Manning, Karen M" userId="eed99770-9369-4d7f-a397-d2992911260d" providerId="ADAL" clId="{BFF3B403-FD7B-4AB5-B580-F039C50EE24D}" dt="2023-01-03T04:46:07.650" v="81" actId="20577"/>
          <ac:spMkLst>
            <pc:docMk/>
            <pc:sldMk cId="0" sldId="259"/>
            <ac:spMk id="106" creationId="{00000000-0000-0000-0000-000000000000}"/>
          </ac:spMkLst>
        </pc:spChg>
      </pc:sldChg>
      <pc:sldChg chg="del">
        <pc:chgData name="Manning, Karen M" userId="eed99770-9369-4d7f-a397-d2992911260d" providerId="ADAL" clId="{BFF3B403-FD7B-4AB5-B580-F039C50EE24D}" dt="2023-01-03T04:10:21.588" v="12" actId="2696"/>
        <pc:sldMkLst>
          <pc:docMk/>
          <pc:sldMk cId="0" sldId="276"/>
        </pc:sldMkLst>
      </pc:sldChg>
      <pc:sldChg chg="modSp mod">
        <pc:chgData name="Manning, Karen M" userId="eed99770-9369-4d7f-a397-d2992911260d" providerId="ADAL" clId="{BFF3B403-FD7B-4AB5-B580-F039C50EE24D}" dt="2023-01-03T04:03:39.615" v="9" actId="20577"/>
        <pc:sldMkLst>
          <pc:docMk/>
          <pc:sldMk cId="1722034299" sldId="287"/>
        </pc:sldMkLst>
        <pc:spChg chg="mod">
          <ac:chgData name="Manning, Karen M" userId="eed99770-9369-4d7f-a397-d2992911260d" providerId="ADAL" clId="{BFF3B403-FD7B-4AB5-B580-F039C50EE24D}" dt="2023-01-03T04:03:39.615" v="9" actId="20577"/>
          <ac:spMkLst>
            <pc:docMk/>
            <pc:sldMk cId="1722034299" sldId="287"/>
            <ac:spMk id="141" creationId="{00000000-0000-0000-0000-000000000000}"/>
          </ac:spMkLst>
        </pc:spChg>
      </pc:sldChg>
      <pc:sldChg chg="modSp mod">
        <pc:chgData name="Manning, Karen M" userId="eed99770-9369-4d7f-a397-d2992911260d" providerId="ADAL" clId="{BFF3B403-FD7B-4AB5-B580-F039C50EE24D}" dt="2023-01-03T04:42:51.962" v="80" actId="20577"/>
        <pc:sldMkLst>
          <pc:docMk/>
          <pc:sldMk cId="3077368520" sldId="293"/>
        </pc:sldMkLst>
        <pc:spChg chg="mod">
          <ac:chgData name="Manning, Karen M" userId="eed99770-9369-4d7f-a397-d2992911260d" providerId="ADAL" clId="{BFF3B403-FD7B-4AB5-B580-F039C50EE24D}" dt="2023-01-03T04:42:51.962" v="80" actId="20577"/>
          <ac:spMkLst>
            <pc:docMk/>
            <pc:sldMk cId="3077368520" sldId="293"/>
            <ac:spMk id="14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36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29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8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23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1:notes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7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6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1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3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7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41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1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8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6681f26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106681f266c_1_0:notes"/>
          <p:cNvSpPr txBox="1"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g106681f266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81f266c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06681f266c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4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  <a:defRPr sz="5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lvl="1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2000"/>
              <a:buNone/>
              <a:defRPr>
                <a:solidFill>
                  <a:srgbClr val="8E94AB"/>
                </a:solidFill>
              </a:defRPr>
            </a:lvl2pPr>
            <a:lvl3pPr lvl="2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800"/>
              <a:buNone/>
              <a:defRPr>
                <a:solidFill>
                  <a:srgbClr val="8E94AB"/>
                </a:solidFill>
              </a:defRPr>
            </a:lvl3pPr>
            <a:lvl4pPr lvl="3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800"/>
              <a:buNone/>
              <a:defRPr>
                <a:solidFill>
                  <a:srgbClr val="8E94AB"/>
                </a:solidFill>
              </a:defRPr>
            </a:lvl4pPr>
            <a:lvl5pPr lvl="4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800"/>
              <a:buNone/>
              <a:defRPr>
                <a:solidFill>
                  <a:srgbClr val="8E94AB"/>
                </a:solidFill>
              </a:defRPr>
            </a:lvl5pPr>
            <a:lvl6pPr lvl="5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620"/>
              <a:buNone/>
              <a:defRPr>
                <a:solidFill>
                  <a:srgbClr val="8E94AB"/>
                </a:solidFill>
              </a:defRPr>
            </a:lvl6pPr>
            <a:lvl7pPr lvl="6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620"/>
              <a:buNone/>
              <a:defRPr>
                <a:solidFill>
                  <a:srgbClr val="8E94AB"/>
                </a:solidFill>
              </a:defRPr>
            </a:lvl7pPr>
            <a:lvl8pPr lvl="7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620"/>
              <a:buNone/>
              <a:defRPr>
                <a:solidFill>
                  <a:srgbClr val="8E94AB"/>
                </a:solidFill>
              </a:defRPr>
            </a:lvl8pPr>
            <a:lvl9pPr lvl="8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620"/>
              <a:buNone/>
              <a:defRPr>
                <a:solidFill>
                  <a:srgbClr val="8E94A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 rot="5400000">
            <a:off x="3960786" y="-1141677"/>
            <a:ext cx="4470400" cy="1015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>
            <a:spLocks noGrp="1"/>
          </p:cNvSpPr>
          <p:nvPr>
            <p:ph type="title"/>
          </p:nvPr>
        </p:nvSpPr>
        <p:spPr>
          <a:xfrm rot="5400000">
            <a:off x="7614868" y="2512404"/>
            <a:ext cx="5897561" cy="142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body" idx="1"/>
          </p:nvPr>
        </p:nvSpPr>
        <p:spPr>
          <a:xfrm rot="5400000">
            <a:off x="2434617" y="-1042670"/>
            <a:ext cx="5897561" cy="853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  <a:defRPr sz="5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2400"/>
              <a:buNone/>
              <a:defRPr sz="2400">
                <a:solidFill>
                  <a:srgbClr val="8E94AB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2100"/>
              <a:buNone/>
              <a:defRPr sz="2100">
                <a:solidFill>
                  <a:srgbClr val="8E94AB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900"/>
              <a:buNone/>
              <a:defRPr sz="1900">
                <a:solidFill>
                  <a:srgbClr val="8E94AB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900"/>
              <a:buNone/>
              <a:defRPr sz="1900">
                <a:solidFill>
                  <a:srgbClr val="8E94AB"/>
                </a:solidFill>
              </a:defRPr>
            </a:lvl5pPr>
            <a:lvl6pPr marL="2743200" lvl="5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710"/>
              <a:buNone/>
              <a:defRPr sz="1900">
                <a:solidFill>
                  <a:srgbClr val="8E94AB"/>
                </a:solidFill>
              </a:defRPr>
            </a:lvl6pPr>
            <a:lvl7pPr marL="3200400" lvl="6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710"/>
              <a:buNone/>
              <a:defRPr sz="1900">
                <a:solidFill>
                  <a:srgbClr val="8E94AB"/>
                </a:solidFill>
              </a:defRPr>
            </a:lvl7pPr>
            <a:lvl8pPr marL="3657600" lvl="7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710"/>
              <a:buNone/>
              <a:defRPr sz="1900">
                <a:solidFill>
                  <a:srgbClr val="8E94AB"/>
                </a:solidFill>
              </a:defRPr>
            </a:lvl8pPr>
            <a:lvl9pPr marL="4114800" lvl="8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710"/>
              <a:buNone/>
              <a:defRPr sz="1900">
                <a:solidFill>
                  <a:srgbClr val="8E94A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509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304721" y="4648200"/>
            <a:ext cx="3351927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6pPr>
            <a:lvl7pPr marL="3200400" lvl="6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7pPr>
            <a:lvl8pPr marL="3657600" lvl="7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8pPr>
            <a:lvl9pPr marL="4114800" lvl="8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4469236" y="482600"/>
            <a:ext cx="6805427" cy="5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1117309" y="1701800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5pPr>
            <a:lvl6pPr marL="2743200" lvl="5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2100" b="1"/>
            </a:lvl6pPr>
            <a:lvl7pPr marL="3200400" lvl="6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2100" b="1"/>
            </a:lvl7pPr>
            <a:lvl8pPr marL="3657600" lvl="7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2100" b="1"/>
            </a:lvl8pPr>
            <a:lvl9pPr marL="4114800" lvl="8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21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2"/>
          </p:nvPr>
        </p:nvSpPr>
        <p:spPr>
          <a:xfrm>
            <a:off x="1117309" y="2209800"/>
            <a:ext cx="4977104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556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3"/>
          </p:nvPr>
        </p:nvSpPr>
        <p:spPr>
          <a:xfrm>
            <a:off x="6301622" y="1608836"/>
            <a:ext cx="4973041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4pPr>
            <a:lvl5pPr marL="2286000" lvl="4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5pPr>
            <a:lvl6pPr marL="2743200" lvl="5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2100" b="1"/>
            </a:lvl6pPr>
            <a:lvl7pPr marL="3200400" lvl="6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2100" b="1"/>
            </a:lvl7pPr>
            <a:lvl8pPr marL="3657600" lvl="7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2100" b="1"/>
            </a:lvl8pPr>
            <a:lvl9pPr marL="4114800" lvl="8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2100" b="1"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4"/>
          </p:nvPr>
        </p:nvSpPr>
        <p:spPr>
          <a:xfrm>
            <a:off x="6297559" y="2209800"/>
            <a:ext cx="4977104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355600" algn="l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3pPr>
            <a:lvl4pPr marL="1828800" lvl="3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5pPr>
            <a:lvl6pPr marL="2743200" lvl="5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Char char="–"/>
              <a:defRPr sz="1800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509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 descr="An empty placeholder to add an image. Click on the placeholder and select the image that you wish to add."/>
          <p:cNvSpPr>
            <a:spLocks noGrp="1"/>
          </p:cNvSpPr>
          <p:nvPr>
            <p:ph type="pic" idx="2"/>
          </p:nvPr>
        </p:nvSpPr>
        <p:spPr>
          <a:xfrm>
            <a:off x="2437765" y="279401"/>
            <a:ext cx="7313295" cy="444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R="0" lvl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entury Gothic"/>
              <a:buNone/>
              <a:defRPr sz="3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>
            <a:off x="2437765" y="5562600"/>
            <a:ext cx="7313295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marL="1828800" lvl="3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6pPr>
            <a:lvl7pPr marL="3200400" lvl="6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7pPr>
            <a:lvl8pPr marL="3657600" lvl="7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8pPr>
            <a:lvl9pPr marL="4114800" lvl="8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509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emberservices@georgialibraryassociation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la.georgialibrarie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la1.wildapricot.org/Sys/Log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4672383" y="3667991"/>
            <a:ext cx="7008574" cy="112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entury Gothic"/>
              <a:buNone/>
            </a:pPr>
            <a:r>
              <a:rPr lang="en-US" dirty="0"/>
              <a:t>GLA Administration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Impact, Wild Apricot, 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Google Workspace and More</a:t>
            </a:r>
            <a:endParaRPr dirty="0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1012" y="685800"/>
            <a:ext cx="3429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329260" y="219536"/>
            <a:ext cx="3529855" cy="6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2: Wild Apricot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320209" y="219536"/>
            <a:ext cx="6986156" cy="598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indent="-304747">
              <a:spcBef>
                <a:spcPts val="0"/>
              </a:spcBef>
              <a:buClr>
                <a:srgbClr val="293960"/>
              </a:buClr>
              <a:buSzPts val="3000"/>
            </a:pPr>
            <a:r>
              <a:rPr lang="en-US" dirty="0">
                <a:solidFill>
                  <a:srgbClr val="293960"/>
                </a:solidFill>
              </a:rPr>
              <a:t>To make changes to your profile, click “</a:t>
            </a:r>
            <a:r>
              <a:rPr lang="en-US" b="1" dirty="0">
                <a:solidFill>
                  <a:srgbClr val="293960"/>
                </a:solidFill>
              </a:rPr>
              <a:t>Edit profile</a:t>
            </a:r>
            <a:r>
              <a:rPr lang="en-US" dirty="0">
                <a:solidFill>
                  <a:srgbClr val="293960"/>
                </a:solidFill>
              </a:rPr>
              <a:t>”. Changes include:</a:t>
            </a:r>
          </a:p>
          <a:p>
            <a:pPr marL="0" indent="0">
              <a:spcBef>
                <a:spcPts val="0"/>
              </a:spcBef>
              <a:buClr>
                <a:srgbClr val="293960"/>
              </a:buClr>
              <a:buSzPts val="30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r>
              <a:rPr lang="en-US" dirty="0">
                <a:solidFill>
                  <a:srgbClr val="293960"/>
                </a:solidFill>
              </a:rPr>
              <a:t>Name, Mailing address, Email </a:t>
            </a:r>
            <a:r>
              <a:rPr lang="en-US" b="1" dirty="0">
                <a:solidFill>
                  <a:srgbClr val="293960"/>
                </a:solidFill>
              </a:rPr>
              <a:t>*</a:t>
            </a:r>
            <a:r>
              <a:rPr lang="en-US" dirty="0">
                <a:solidFill>
                  <a:srgbClr val="293960"/>
                </a:solidFill>
              </a:rPr>
              <a:t>, Phone</a:t>
            </a:r>
            <a:r>
              <a:rPr lang="en-US" dirty="0"/>
              <a:t> </a:t>
            </a:r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r>
              <a:rPr lang="en-US" dirty="0"/>
              <a:t>Type of Library, Institution, Position</a:t>
            </a:r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r>
              <a:rPr lang="en-US" dirty="0"/>
              <a:t>Division, Committees, Interest Groups</a:t>
            </a:r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r>
              <a:rPr lang="en-US" dirty="0"/>
              <a:t>Opt out, Community Agreement</a:t>
            </a:r>
          </a:p>
          <a:p>
            <a:pPr marL="0" indent="0">
              <a:spcBef>
                <a:spcPts val="0"/>
              </a:spcBef>
              <a:buClr>
                <a:srgbClr val="293960"/>
              </a:buClr>
              <a:buSzPts val="30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0" indent="0">
              <a:spcBef>
                <a:spcPts val="0"/>
              </a:spcBef>
              <a:buClr>
                <a:srgbClr val="293960"/>
              </a:buClr>
              <a:buSzPts val="30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293960"/>
              </a:buClr>
              <a:buSzPts val="30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>
              <a:solidFill>
                <a:srgbClr val="293960"/>
              </a:solidFill>
            </a:endParaRPr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49" y="995316"/>
            <a:ext cx="2112692" cy="5489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698" y="3779553"/>
            <a:ext cx="3678415" cy="2862322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1">
              <a:buClr>
                <a:srgbClr val="293960"/>
              </a:buClr>
              <a:buSzPts val="3000"/>
            </a:pPr>
            <a:r>
              <a:rPr lang="en-US" sz="1600" b="1" dirty="0">
                <a:latin typeface="Century Gothic" panose="020B0502020202020204" pitchFamily="34" charset="0"/>
              </a:rPr>
              <a:t>* NOTE:</a:t>
            </a:r>
            <a:r>
              <a:rPr lang="en-US" sz="1600" dirty="0">
                <a:latin typeface="Century Gothic" panose="020B0502020202020204" pitchFamily="34" charset="0"/>
              </a:rPr>
              <a:t> Your new email will become your new username. </a:t>
            </a:r>
          </a:p>
          <a:p>
            <a:pPr lvl="1">
              <a:buClr>
                <a:srgbClr val="293960"/>
              </a:buClr>
              <a:buSzPts val="3000"/>
            </a:pPr>
            <a:endParaRPr lang="en-US" sz="1600" dirty="0">
              <a:latin typeface="Century Gothic" panose="020B0502020202020204" pitchFamily="34" charset="0"/>
            </a:endParaRPr>
          </a:p>
          <a:p>
            <a:pPr lvl="1">
              <a:buClr>
                <a:srgbClr val="293960"/>
              </a:buClr>
              <a:buSzPts val="3000"/>
            </a:pPr>
            <a:r>
              <a:rPr lang="en-US" sz="1600" dirty="0">
                <a:latin typeface="Century Gothic" panose="020B0502020202020204" pitchFamily="34" charset="0"/>
              </a:rPr>
              <a:t>However, this does not change email address in the GLA member listserv – you must email Member Services to do that! </a:t>
            </a:r>
          </a:p>
          <a:p>
            <a:pPr lvl="1">
              <a:buClr>
                <a:srgbClr val="293960"/>
              </a:buClr>
              <a:buSzPts val="3000"/>
            </a:pPr>
            <a:endParaRPr lang="en-US" sz="1600" dirty="0">
              <a:latin typeface="Century Gothic" panose="020B0502020202020204" pitchFamily="34" charset="0"/>
            </a:endParaRPr>
          </a:p>
          <a:p>
            <a:pPr lvl="1">
              <a:buClr>
                <a:srgbClr val="293960"/>
              </a:buClr>
              <a:buSzPts val="3000"/>
            </a:pPr>
            <a:r>
              <a:rPr lang="en-US" sz="1600" dirty="0" err="1">
                <a:latin typeface="Century Gothic" panose="020B0502020202020204" pitchFamily="34" charset="0"/>
              </a:rPr>
              <a:t>memberservices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1">
              <a:buClr>
                <a:srgbClr val="293960"/>
              </a:buClr>
              <a:buSzPts val="3000"/>
            </a:pPr>
            <a:r>
              <a:rPr lang="en-US" sz="1600" dirty="0">
                <a:latin typeface="Century Gothic" panose="020B0502020202020204" pitchFamily="34" charset="0"/>
              </a:rPr>
              <a:t>@georgialibraryassociation.org </a:t>
            </a:r>
          </a:p>
          <a:p>
            <a:pPr marL="761947" lvl="1" indent="-304747">
              <a:buClr>
                <a:srgbClr val="293960"/>
              </a:buClr>
              <a:buSzPts val="3000"/>
            </a:pP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02" y="2668061"/>
            <a:ext cx="6519170" cy="418993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03460" y="4523362"/>
            <a:ext cx="2110902" cy="953311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255562" y="297356"/>
            <a:ext cx="3529855" cy="6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2: Wild Apricot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91025" y="297356"/>
            <a:ext cx="6986156" cy="172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293960"/>
              </a:buClr>
              <a:buSzPts val="3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3960"/>
                </a:solidFill>
              </a:rPr>
              <a:t>Other features:</a:t>
            </a:r>
          </a:p>
          <a:p>
            <a:pPr marL="0" indent="0">
              <a:spcBef>
                <a:spcPts val="0"/>
              </a:spcBef>
              <a:buClr>
                <a:srgbClr val="293960"/>
              </a:buClr>
              <a:buSzPts val="30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r>
              <a:rPr lang="en-US" dirty="0">
                <a:solidFill>
                  <a:srgbClr val="293960"/>
                </a:solidFill>
              </a:rPr>
              <a:t>Event registrations, Invoices, Donations</a:t>
            </a:r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r>
              <a:rPr lang="en-US" dirty="0">
                <a:solidFill>
                  <a:srgbClr val="293960"/>
                </a:solidFill>
              </a:rPr>
              <a:t>Membership level (can change this)</a:t>
            </a:r>
          </a:p>
          <a:p>
            <a:pPr marL="304747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>
              <a:solidFill>
                <a:srgbClr val="293960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293960"/>
              </a:buClr>
              <a:buSzPts val="30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>
              <a:solidFill>
                <a:srgbClr val="293960"/>
              </a:solidFill>
            </a:endParaRPr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41" y="1063409"/>
            <a:ext cx="2084695" cy="541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364" y="1901428"/>
            <a:ext cx="6651120" cy="47940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611574" y="5983926"/>
            <a:ext cx="1339822" cy="455784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122203" y="4503909"/>
            <a:ext cx="7284890" cy="710118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329260" y="219536"/>
            <a:ext cx="3529855" cy="6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2: Wild Apricot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320209" y="219536"/>
            <a:ext cx="7080608" cy="293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indent="-304747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000"/>
            </a:pPr>
            <a:r>
              <a:rPr lang="en-US" dirty="0">
                <a:solidFill>
                  <a:srgbClr val="293960"/>
                </a:solidFill>
              </a:rPr>
              <a:t>“</a:t>
            </a:r>
            <a:r>
              <a:rPr lang="en-US" b="1" dirty="0">
                <a:solidFill>
                  <a:srgbClr val="293960"/>
                </a:solidFill>
              </a:rPr>
              <a:t>Edit profile</a:t>
            </a:r>
            <a:r>
              <a:rPr lang="en-US" dirty="0">
                <a:solidFill>
                  <a:srgbClr val="293960"/>
                </a:solidFill>
              </a:rPr>
              <a:t>” page: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0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761947" lvl="1" indent="-304747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000"/>
            </a:pPr>
            <a:r>
              <a:rPr lang="en-US" sz="2400" dirty="0">
                <a:solidFill>
                  <a:srgbClr val="293960"/>
                </a:solidFill>
              </a:rPr>
              <a:t>Join or edit your selections for Divisions, Committees and Interest Groups</a:t>
            </a:r>
            <a:endParaRPr lang="en-US" sz="24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000"/>
              <a:buNone/>
            </a:pPr>
            <a:endParaRPr lang="en-US" sz="800" dirty="0"/>
          </a:p>
          <a:p>
            <a:pPr marL="761947" lvl="1" indent="-304747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000"/>
            </a:pPr>
            <a:r>
              <a:rPr lang="en-US" sz="2400" dirty="0">
                <a:solidFill>
                  <a:srgbClr val="293960"/>
                </a:solidFill>
              </a:rPr>
              <a:t>Impact updates group lists monthly and emails quarterly lists to chairs (i.e. link to download a list).</a:t>
            </a:r>
            <a:endParaRPr lang="en-US" sz="2400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0" indent="0">
              <a:spcBef>
                <a:spcPts val="0"/>
              </a:spcBef>
              <a:buClr>
                <a:srgbClr val="293960"/>
              </a:buClr>
              <a:buSzPts val="30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0" indent="0">
              <a:spcBef>
                <a:spcPts val="0"/>
              </a:spcBef>
              <a:buClr>
                <a:srgbClr val="293960"/>
              </a:buClr>
              <a:buSzPts val="30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293960"/>
              </a:buClr>
              <a:buSzPts val="30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>
              <a:solidFill>
                <a:srgbClr val="293960"/>
              </a:solidFill>
            </a:endParaRPr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  <a:p>
            <a:pPr marL="761947" lvl="1" indent="-304747">
              <a:spcBef>
                <a:spcPts val="0"/>
              </a:spcBef>
              <a:buClr>
                <a:srgbClr val="293960"/>
              </a:buClr>
              <a:buSzPts val="3000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82" y="1034226"/>
            <a:ext cx="2234049" cy="580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247" y="3287949"/>
            <a:ext cx="5316532" cy="34460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48655" y="5107021"/>
            <a:ext cx="2256817" cy="690664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9653607" y="3815667"/>
            <a:ext cx="1116501" cy="724727"/>
          </a:xfrm>
          <a:prstGeom prst="straightConnector1">
            <a:avLst/>
          </a:prstGeom>
          <a:ln w="7620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85667" y="5010966"/>
            <a:ext cx="1984441" cy="441387"/>
          </a:xfrm>
          <a:prstGeom prst="straightConnector1">
            <a:avLst/>
          </a:prstGeom>
          <a:ln w="76200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099801">
            <a:off x="442773" y="3947196"/>
            <a:ext cx="418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A00AD"/>
                </a:solidFill>
                <a:latin typeface="Century Gothic" panose="020B0502020202020204" pitchFamily="34" charset="0"/>
              </a:rPr>
              <a:t>(Pink: changes in process)</a:t>
            </a:r>
          </a:p>
        </p:txBody>
      </p:sp>
    </p:spTree>
    <p:extLst>
      <p:ext uri="{BB962C8B-B14F-4D97-AF65-F5344CB8AC3E}">
        <p14:creationId xmlns:p14="http://schemas.microsoft.com/office/powerpoint/2010/main" val="12072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255562" y="248717"/>
            <a:ext cx="3529855" cy="6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2: Wild Apricot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61842" y="248717"/>
            <a:ext cx="7275162" cy="30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731392" lvl="1" indent="-304747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2600"/>
              <a:buFont typeface="Arial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Forums</a:t>
            </a:r>
          </a:p>
          <a:p>
            <a:pPr marL="1158037" lvl="2" indent="-304747">
              <a:lnSpc>
                <a:spcPct val="100000"/>
              </a:lnSpc>
              <a:buClr>
                <a:srgbClr val="293960"/>
              </a:buClr>
              <a:buSzPts val="2200"/>
            </a:pPr>
            <a:r>
              <a:rPr lang="en-US" sz="2400" dirty="0">
                <a:solidFill>
                  <a:srgbClr val="002060"/>
                </a:solidFill>
              </a:rPr>
              <a:t>Conversation space for Divisions and Interest Groups.</a:t>
            </a:r>
          </a:p>
          <a:p>
            <a:pPr marL="731392" lvl="1" indent="-304747">
              <a:lnSpc>
                <a:spcPct val="100000"/>
              </a:lnSpc>
              <a:buClr>
                <a:srgbClr val="293960"/>
              </a:buClr>
              <a:buSzPts val="2800"/>
              <a:buFont typeface="Arial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Directory</a:t>
            </a:r>
          </a:p>
          <a:p>
            <a:pPr marL="1158037" lvl="2" indent="-304747">
              <a:lnSpc>
                <a:spcPct val="100000"/>
              </a:lnSpc>
              <a:buClr>
                <a:srgbClr val="293960"/>
              </a:buClr>
              <a:buSzPts val="2200"/>
            </a:pPr>
            <a:r>
              <a:rPr lang="en-US" sz="2400" dirty="0">
                <a:solidFill>
                  <a:srgbClr val="002060"/>
                </a:solidFill>
              </a:rPr>
              <a:t>Search for members</a:t>
            </a:r>
          </a:p>
          <a:p>
            <a:pPr marL="731392" lvl="1" indent="-304747">
              <a:lnSpc>
                <a:spcPct val="100000"/>
              </a:lnSpc>
              <a:buClr>
                <a:srgbClr val="293960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Join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b="1" dirty="0">
                <a:solidFill>
                  <a:srgbClr val="002060"/>
                </a:solidFill>
              </a:rPr>
              <a:t>Donate</a:t>
            </a:r>
          </a:p>
          <a:p>
            <a:pPr marL="0" lvl="0" indent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293960"/>
              </a:buClr>
              <a:buSzPts val="3000"/>
              <a:buNone/>
            </a:pPr>
            <a:endParaRPr dirty="0">
              <a:solidFill>
                <a:srgbClr val="293960"/>
              </a:solidFill>
              <a:sym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89" y="1104090"/>
            <a:ext cx="2073200" cy="538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732" y="3476822"/>
            <a:ext cx="5022905" cy="338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255562" y="248717"/>
            <a:ext cx="3529855" cy="6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2: Wild Apricot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61842" y="248716"/>
            <a:ext cx="6720686" cy="222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731392" lvl="1" indent="-304747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2600"/>
              <a:buFont typeface="Arial"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Forums</a:t>
            </a:r>
          </a:p>
          <a:p>
            <a:pPr marL="1158037" lvl="2" indent="-304747">
              <a:lnSpc>
                <a:spcPct val="100000"/>
              </a:lnSpc>
              <a:buClr>
                <a:srgbClr val="293960"/>
              </a:buClr>
              <a:buSzPts val="2200"/>
            </a:pPr>
            <a:r>
              <a:rPr lang="en-US" sz="2400" dirty="0">
                <a:solidFill>
                  <a:srgbClr val="002060"/>
                </a:solidFill>
              </a:rPr>
              <a:t>Conversation space for Divisions and Interest Groups</a:t>
            </a:r>
          </a:p>
          <a:p>
            <a:pPr marL="1158037" lvl="2" indent="-304747">
              <a:lnSpc>
                <a:spcPct val="100000"/>
              </a:lnSpc>
              <a:buClr>
                <a:srgbClr val="293960"/>
              </a:buClr>
              <a:buSzPts val="2200"/>
            </a:pPr>
            <a:r>
              <a:rPr lang="en-US" sz="2400" dirty="0">
                <a:solidFill>
                  <a:srgbClr val="002060"/>
                </a:solidFill>
              </a:rPr>
              <a:t>May subscribe to group and/or topic(s) in the group’s forum</a:t>
            </a:r>
          </a:p>
          <a:p>
            <a:pPr marL="1158037" lvl="2" indent="-304747">
              <a:lnSpc>
                <a:spcPct val="100000"/>
              </a:lnSpc>
              <a:buClr>
                <a:srgbClr val="293960"/>
              </a:buClr>
              <a:buSzPts val="2200"/>
            </a:pPr>
            <a:endParaRPr lang="en-US" sz="24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293960"/>
              </a:buClr>
              <a:buSzPts val="3000"/>
              <a:buNone/>
            </a:pPr>
            <a:endParaRPr dirty="0">
              <a:solidFill>
                <a:srgbClr val="293960"/>
              </a:solidFill>
              <a:sym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89" y="1104090"/>
            <a:ext cx="2073200" cy="538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606" y="2835605"/>
            <a:ext cx="6214845" cy="389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>
            <a:spLocks noGrp="1"/>
          </p:cNvSpPr>
          <p:nvPr>
            <p:ph type="body" idx="1"/>
          </p:nvPr>
        </p:nvSpPr>
        <p:spPr>
          <a:xfrm>
            <a:off x="316031" y="516450"/>
            <a:ext cx="8005426" cy="313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7700" b="1" dirty="0"/>
              <a:t>Tier 3: Google Workspace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4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77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5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500" dirty="0"/>
              <a:t>GLA Leadership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4500" dirty="0"/>
              <a:t>communication platform</a:t>
            </a:r>
            <a:endParaRPr sz="4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779" y="4024818"/>
            <a:ext cx="3895929" cy="194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109645" y="612842"/>
            <a:ext cx="3713324" cy="59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3: 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52115" y="690663"/>
            <a:ext cx="6720686" cy="601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r>
              <a:rPr lang="en-US" sz="2800" b="1" dirty="0">
                <a:solidFill>
                  <a:srgbClr val="293960"/>
                </a:solidFill>
              </a:rPr>
              <a:t>GLA Leadership only!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endParaRPr lang="en-US" b="1" dirty="0">
              <a:solidFill>
                <a:srgbClr val="293960"/>
              </a:solidFill>
            </a:endParaRPr>
          </a:p>
          <a:p>
            <a:pPr lvl="0" indent="-45720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</a:pPr>
            <a:r>
              <a:rPr lang="en-US" dirty="0">
                <a:solidFill>
                  <a:srgbClr val="293960"/>
                </a:solidFill>
              </a:rPr>
              <a:t>All Divisions, Committees and Interest Groups have: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endParaRPr lang="en-US" sz="800" dirty="0">
              <a:solidFill>
                <a:srgbClr val="293960"/>
              </a:solidFill>
            </a:endParaRP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</a:pPr>
            <a:r>
              <a:rPr lang="en-US" dirty="0">
                <a:solidFill>
                  <a:srgbClr val="293960"/>
                </a:solidFill>
              </a:rPr>
              <a:t>GLA email account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</a:pPr>
            <a:r>
              <a:rPr lang="en-US" dirty="0">
                <a:solidFill>
                  <a:srgbClr val="293960"/>
                </a:solidFill>
              </a:rPr>
              <a:t>Google group (listserv)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</a:pPr>
            <a:r>
              <a:rPr lang="en-US" dirty="0">
                <a:solidFill>
                  <a:srgbClr val="293960"/>
                </a:solidFill>
              </a:rPr>
              <a:t>Google Drive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</a:pPr>
            <a:r>
              <a:rPr lang="en-US" dirty="0">
                <a:solidFill>
                  <a:srgbClr val="293960"/>
                </a:solidFill>
              </a:rPr>
              <a:t>Google Meets</a:t>
            </a: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</a:pPr>
            <a:r>
              <a:rPr lang="en-US" dirty="0">
                <a:solidFill>
                  <a:srgbClr val="293960"/>
                </a:solidFill>
              </a:rPr>
              <a:t>Shared GLA Calendar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lvl="1" indent="-45720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</a:pPr>
            <a:r>
              <a:rPr lang="en-US" dirty="0">
                <a:solidFill>
                  <a:srgbClr val="293960"/>
                </a:solidFill>
              </a:rPr>
              <a:t>(Look for apps under the “Waffle” / 9 dots / app icon, top/right corner of your account)</a:t>
            </a:r>
          </a:p>
          <a:p>
            <a:pPr marL="853290" lvl="2" indent="0">
              <a:lnSpc>
                <a:spcPct val="100000"/>
              </a:lnSpc>
              <a:buClr>
                <a:srgbClr val="293960"/>
              </a:buClr>
              <a:buSzPts val="2200"/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293960"/>
              </a:buClr>
              <a:buSzPts val="3000"/>
              <a:buNone/>
            </a:pPr>
            <a:endParaRPr dirty="0">
              <a:solidFill>
                <a:srgbClr val="293960"/>
              </a:solidFill>
              <a:sym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05" y="1437263"/>
            <a:ext cx="1736451" cy="8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109645" y="612842"/>
            <a:ext cx="3713324" cy="59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3: 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52115" y="690664"/>
            <a:ext cx="6720686" cy="5758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r>
              <a:rPr lang="en-US" sz="2800" b="1" dirty="0">
                <a:solidFill>
                  <a:srgbClr val="293960"/>
                </a:solidFill>
              </a:rPr>
              <a:t>GLA email account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endParaRPr lang="en-US" b="1" dirty="0">
              <a:solidFill>
                <a:srgbClr val="293960"/>
              </a:solidFill>
            </a:endParaRPr>
          </a:p>
          <a:p>
            <a:pPr marL="304747" lvl="0" indent="-304747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Email address:</a:t>
            </a:r>
          </a:p>
          <a:p>
            <a:pPr marL="0" lvl="0" indent="0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  <a:buNone/>
            </a:pPr>
            <a:endParaRPr lang="en-US" sz="800" dirty="0">
              <a:solidFill>
                <a:srgbClr val="293960"/>
              </a:solidFill>
            </a:endParaRPr>
          </a:p>
          <a:p>
            <a:pPr marL="0" lvl="0" indent="0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  <a:buNone/>
            </a:pPr>
            <a:r>
              <a:rPr lang="en-US" dirty="0">
                <a:solidFill>
                  <a:schemeClr val="bg2"/>
                </a:solidFill>
              </a:rPr>
              <a:t>       </a:t>
            </a:r>
            <a:r>
              <a:rPr lang="en-US" b="1" dirty="0">
                <a:solidFill>
                  <a:schemeClr val="bg2"/>
                </a:solidFill>
              </a:rPr>
              <a:t>[name]</a:t>
            </a:r>
            <a:r>
              <a:rPr lang="en-US" dirty="0">
                <a:solidFill>
                  <a:schemeClr val="bg2"/>
                </a:solidFill>
              </a:rPr>
              <a:t>@georgialibraryassociation.org</a:t>
            </a:r>
          </a:p>
          <a:p>
            <a:pPr marL="0" lvl="0" indent="0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  <a:buNone/>
            </a:pPr>
            <a:r>
              <a:rPr lang="en-US" dirty="0">
                <a:solidFill>
                  <a:srgbClr val="293960"/>
                </a:solidFill>
              </a:rPr>
              <a:t>    </a:t>
            </a:r>
          </a:p>
          <a:p>
            <a:pPr marL="0" lvl="0" indent="0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  <a:buNone/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>
                <a:solidFill>
                  <a:srgbClr val="0000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nmrt</a:t>
            </a:r>
            <a:r>
              <a:rPr lang="en-US" dirty="0">
                <a:solidFill>
                  <a:srgbClr val="0000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@georgialibraryassociation.org</a:t>
            </a:r>
            <a:endParaRPr lang="en-US" dirty="0">
              <a:solidFill>
                <a:srgbClr val="293960"/>
              </a:solidFill>
            </a:endParaRPr>
          </a:p>
          <a:p>
            <a:pPr indent="-431800">
              <a:lnSpc>
                <a:spcPct val="100000"/>
              </a:lnSpc>
              <a:buClr>
                <a:srgbClr val="293960"/>
              </a:buClr>
              <a:buSzPts val="3200"/>
              <a:buFont typeface="Century Gothic"/>
              <a:buChar char="•"/>
            </a:pPr>
            <a:r>
              <a:rPr lang="en-US" dirty="0">
                <a:solidFill>
                  <a:srgbClr val="293960"/>
                </a:solidFill>
              </a:rPr>
              <a:t>Share account with your officers</a:t>
            </a:r>
          </a:p>
          <a:p>
            <a:pPr indent="-431800">
              <a:lnSpc>
                <a:spcPct val="100000"/>
              </a:lnSpc>
              <a:buClr>
                <a:srgbClr val="293960"/>
              </a:buClr>
              <a:buSzPts val="3200"/>
              <a:buFont typeface="Century Gothic"/>
              <a:buChar char="•"/>
            </a:pPr>
            <a:r>
              <a:rPr lang="en-US" dirty="0">
                <a:solidFill>
                  <a:srgbClr val="293960"/>
                </a:solidFill>
              </a:rPr>
              <a:t>Use only for GLA business</a:t>
            </a:r>
          </a:p>
          <a:p>
            <a:pPr indent="-431800">
              <a:lnSpc>
                <a:spcPct val="100000"/>
              </a:lnSpc>
              <a:buClr>
                <a:srgbClr val="293960"/>
              </a:buClr>
              <a:buSzPts val="3200"/>
              <a:buFont typeface="Century Gothic"/>
              <a:buChar char="•"/>
            </a:pPr>
            <a:r>
              <a:rPr lang="en-US" dirty="0">
                <a:solidFill>
                  <a:srgbClr val="293960"/>
                </a:solidFill>
              </a:rPr>
              <a:t>To reset your password, email</a:t>
            </a:r>
            <a:r>
              <a:rPr lang="en-US" dirty="0"/>
              <a:t>: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memberservices@georgialibraryassociation.org</a:t>
            </a:r>
            <a:r>
              <a:rPr lang="en-US" sz="2000" dirty="0">
                <a:solidFill>
                  <a:srgbClr val="293960"/>
                </a:solidFill>
              </a:rPr>
              <a:t> </a:t>
            </a:r>
          </a:p>
          <a:p>
            <a:pPr indent="-431800">
              <a:lnSpc>
                <a:spcPct val="100000"/>
              </a:lnSpc>
              <a:buClr>
                <a:srgbClr val="293960"/>
              </a:buClr>
              <a:buSzPts val="3200"/>
              <a:buFont typeface="Century Gothic"/>
              <a:buChar char="•"/>
            </a:pPr>
            <a:endParaRPr lang="en-US" dirty="0"/>
          </a:p>
          <a:p>
            <a:pPr marL="0" lvl="0" indent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293960"/>
              </a:buClr>
              <a:buSzPts val="3000"/>
              <a:buNone/>
            </a:pPr>
            <a:endParaRPr dirty="0">
              <a:solidFill>
                <a:srgbClr val="293960"/>
              </a:solidFill>
              <a:sym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05" y="1437263"/>
            <a:ext cx="1736451" cy="8682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82" y="3868973"/>
            <a:ext cx="2516907" cy="25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109645" y="612842"/>
            <a:ext cx="3713324" cy="59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3: 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52115" y="690664"/>
            <a:ext cx="7673996" cy="535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r>
              <a:rPr lang="en-US" sz="2800" b="1" dirty="0">
                <a:solidFill>
                  <a:srgbClr val="293960"/>
                </a:solidFill>
              </a:rPr>
              <a:t>Google group (listserv)</a:t>
            </a:r>
          </a:p>
          <a:p>
            <a:pPr marL="0" lvl="0" indent="0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304747" lvl="0" indent="-304747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Listserv address:</a:t>
            </a:r>
          </a:p>
          <a:p>
            <a:pPr marL="0" lvl="0" indent="0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  <a:buNone/>
            </a:pPr>
            <a:endParaRPr lang="en-US" sz="800" dirty="0">
              <a:solidFill>
                <a:srgbClr val="293960"/>
              </a:solidFill>
            </a:endParaRPr>
          </a:p>
          <a:p>
            <a:pPr marL="0" lvl="0" indent="0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  <a:buNone/>
            </a:pPr>
            <a:r>
              <a:rPr lang="en-US" dirty="0">
                <a:solidFill>
                  <a:schemeClr val="bg2"/>
                </a:solidFill>
              </a:rPr>
              <a:t>   [group name]</a:t>
            </a:r>
            <a:r>
              <a:rPr lang="en-US" sz="2600" b="1" dirty="0">
                <a:solidFill>
                  <a:schemeClr val="bg2"/>
                </a:solidFill>
              </a:rPr>
              <a:t>list</a:t>
            </a:r>
            <a:r>
              <a:rPr lang="en-US" dirty="0">
                <a:solidFill>
                  <a:schemeClr val="bg2"/>
                </a:solidFill>
              </a:rPr>
              <a:t>@georgialibraryassociation.org</a:t>
            </a:r>
          </a:p>
          <a:p>
            <a:pPr marL="0" lvl="0" indent="0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  <a:buNone/>
            </a:pPr>
            <a:r>
              <a:rPr lang="en-US" dirty="0">
                <a:solidFill>
                  <a:srgbClr val="293960"/>
                </a:solidFill>
              </a:rPr>
              <a:t>    </a:t>
            </a:r>
          </a:p>
          <a:p>
            <a:pPr marL="0" lvl="0" indent="0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  <a:buNone/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nmrt</a:t>
            </a:r>
            <a:r>
              <a:rPr lang="en-US" sz="2600" b="1" dirty="0">
                <a:solidFill>
                  <a:srgbClr val="0000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list</a:t>
            </a:r>
            <a:r>
              <a:rPr lang="en-US" dirty="0">
                <a:solidFill>
                  <a:srgbClr val="0000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@georgialibraryassociation.org</a:t>
            </a:r>
          </a:p>
          <a:p>
            <a:pPr marL="0" lvl="0" indent="0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47" lvl="0" indent="-304747">
              <a:lnSpc>
                <a:spcPct val="85000"/>
              </a:lnSpc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Your group’s listserv email address differs from your GLA email address.</a:t>
            </a:r>
            <a:endParaRPr lang="en-US" dirty="0"/>
          </a:p>
          <a:p>
            <a:pPr marL="304747" lvl="0" indent="-304747">
              <a:lnSpc>
                <a:spcPct val="85000"/>
              </a:lnSpc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You will receive an email at your personal address with more details.</a:t>
            </a:r>
            <a:endParaRPr lang="en-US" dirty="0"/>
          </a:p>
          <a:p>
            <a:pPr indent="-431800">
              <a:lnSpc>
                <a:spcPct val="100000"/>
              </a:lnSpc>
              <a:buClr>
                <a:srgbClr val="293960"/>
              </a:buClr>
              <a:buSzPts val="3200"/>
              <a:buFont typeface="Century Gothic"/>
              <a:buChar char="•"/>
            </a:pPr>
            <a:endParaRPr dirty="0">
              <a:solidFill>
                <a:srgbClr val="293960"/>
              </a:solidFill>
              <a:sym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05" y="1437263"/>
            <a:ext cx="1736451" cy="86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109645" y="612842"/>
            <a:ext cx="3713324" cy="59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3: 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52115" y="690664"/>
            <a:ext cx="7673996" cy="46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r>
              <a:rPr lang="en-US" sz="2800" b="1" dirty="0">
                <a:solidFill>
                  <a:srgbClr val="293960"/>
                </a:solidFill>
              </a:rPr>
              <a:t>Google Drive</a:t>
            </a:r>
          </a:p>
          <a:p>
            <a:pPr marL="304747" lvl="0" indent="-304747"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Use it to store your group’s documents</a:t>
            </a:r>
            <a:endParaRPr lang="en-US" dirty="0"/>
          </a:p>
          <a:p>
            <a:pPr marL="304747" lvl="0" indent="-304747"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Have ability to share documents with anyone in GLA and also share with those outside of GLA</a:t>
            </a:r>
            <a:endParaRPr lang="en-US" dirty="0"/>
          </a:p>
          <a:p>
            <a:pPr marL="25400" indent="0">
              <a:lnSpc>
                <a:spcPct val="100000"/>
              </a:lnSpc>
              <a:buClr>
                <a:srgbClr val="293960"/>
              </a:buClr>
              <a:buSzPts val="3200"/>
              <a:buNone/>
            </a:pPr>
            <a:endParaRPr dirty="0">
              <a:solidFill>
                <a:srgbClr val="293960"/>
              </a:solidFill>
              <a:sym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05" y="1437263"/>
            <a:ext cx="1736451" cy="8682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433" y="3117155"/>
            <a:ext cx="2623496" cy="31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823412" y="2015836"/>
            <a:ext cx="8745148" cy="484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q"/>
            </a:pPr>
            <a:r>
              <a:rPr lang="en-US" sz="3200" b="1" dirty="0"/>
              <a:t>Impact Association Management</a:t>
            </a:r>
            <a:r>
              <a:rPr lang="en-US" sz="3200" dirty="0"/>
              <a:t>    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/>
              <a:t>   </a:t>
            </a: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Wingdings" panose="05000000000000000000" pitchFamily="2" charset="2"/>
              <a:buChar char="q"/>
            </a:pPr>
            <a:r>
              <a:rPr lang="en-US" sz="3200" b="1" dirty="0"/>
              <a:t>Tiers of GLA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200" dirty="0"/>
              <a:t>GLA Website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200" dirty="0"/>
              <a:t>Wild Apricot</a:t>
            </a:r>
          </a:p>
          <a:p>
            <a:pPr lvl="1" indent="-457200">
              <a:lnSpc>
                <a:spcPct val="150000"/>
              </a:lnSpc>
              <a:spcBef>
                <a:spcPts val="0"/>
              </a:spcBef>
              <a:buSzPts val="3600"/>
              <a:buFont typeface="Arial" panose="020B0604020202020204" pitchFamily="34" charset="0"/>
              <a:buChar char="•"/>
            </a:pPr>
            <a:r>
              <a:rPr lang="en-US" sz="3200" dirty="0"/>
              <a:t>Google Workspace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109645" y="612842"/>
            <a:ext cx="3713324" cy="59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3: 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52115" y="690664"/>
            <a:ext cx="7673996" cy="16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r>
              <a:rPr lang="en-US" sz="2800" b="1" dirty="0">
                <a:solidFill>
                  <a:srgbClr val="293960"/>
                </a:solidFill>
              </a:rPr>
              <a:t>Google Meets</a:t>
            </a:r>
            <a:endParaRPr lang="en-US" b="1" dirty="0">
              <a:solidFill>
                <a:srgbClr val="293960"/>
              </a:solidFill>
            </a:endParaRPr>
          </a:p>
          <a:p>
            <a:pPr marL="304747" lvl="0" indent="-304747"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Use it to meet virtually with your group!</a:t>
            </a:r>
            <a:endParaRPr lang="en-US" dirty="0"/>
          </a:p>
          <a:p>
            <a:pPr marL="25400" indent="0">
              <a:lnSpc>
                <a:spcPct val="100000"/>
              </a:lnSpc>
              <a:buClr>
                <a:srgbClr val="293960"/>
              </a:buClr>
              <a:buSzPts val="3200"/>
              <a:buNone/>
            </a:pPr>
            <a:endParaRPr dirty="0">
              <a:solidFill>
                <a:srgbClr val="293960"/>
              </a:solidFill>
              <a:sym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05" y="1437263"/>
            <a:ext cx="1736451" cy="868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115" y="3353392"/>
            <a:ext cx="6811502" cy="2419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115" y="2804297"/>
            <a:ext cx="6811502" cy="45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187468" y="340468"/>
            <a:ext cx="3713324" cy="59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3: 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52115" y="340468"/>
            <a:ext cx="7109791" cy="46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r>
              <a:rPr lang="en-US" sz="2800" b="1" dirty="0">
                <a:solidFill>
                  <a:srgbClr val="293960"/>
                </a:solidFill>
              </a:rPr>
              <a:t>Google Calendar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endParaRPr lang="en-US" b="1" dirty="0">
              <a:solidFill>
                <a:srgbClr val="293960"/>
              </a:solidFill>
            </a:endParaRPr>
          </a:p>
          <a:p>
            <a:pPr marL="304747" lvl="0" indent="-304747">
              <a:spcBef>
                <a:spcPts val="0"/>
              </a:spcBef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GLA leadership has a shared calendar “GLA Events and Meetings”</a:t>
            </a:r>
            <a:endParaRPr lang="en-US" dirty="0"/>
          </a:p>
          <a:p>
            <a:pPr marL="761946" lvl="1" indent="-304746"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If it’s not already done by previous chairs, please accept it in an email that you </a:t>
            </a:r>
            <a:r>
              <a:rPr lang="en-US">
                <a:solidFill>
                  <a:srgbClr val="293960"/>
                </a:solidFill>
              </a:rPr>
              <a:t>will receive.</a:t>
            </a:r>
            <a:endParaRPr lang="en-US" dirty="0">
              <a:solidFill>
                <a:srgbClr val="293960"/>
              </a:solidFill>
            </a:endParaRPr>
          </a:p>
          <a:p>
            <a:pPr marL="761946" lvl="1" indent="-304746"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You will need to click “Add this calendar”.</a:t>
            </a:r>
          </a:p>
          <a:p>
            <a:pPr marL="25400" indent="0">
              <a:lnSpc>
                <a:spcPct val="100000"/>
              </a:lnSpc>
              <a:buClr>
                <a:srgbClr val="293960"/>
              </a:buClr>
              <a:buSzPts val="3200"/>
              <a:buNone/>
            </a:pPr>
            <a:endParaRPr dirty="0">
              <a:solidFill>
                <a:srgbClr val="293960"/>
              </a:solidFill>
              <a:sym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04" y="1116251"/>
            <a:ext cx="1736451" cy="8682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115" y="3905922"/>
            <a:ext cx="7565989" cy="27260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88340" y="5248196"/>
            <a:ext cx="1887166" cy="368820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119372" y="437744"/>
            <a:ext cx="3713324" cy="59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3: 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13205" y="437744"/>
            <a:ext cx="7118824" cy="152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r>
              <a:rPr lang="en-US" sz="2800" b="1" dirty="0">
                <a:solidFill>
                  <a:srgbClr val="293960"/>
                </a:solidFill>
              </a:rPr>
              <a:t>Google Calendar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endParaRPr lang="en-US" b="1" dirty="0">
              <a:solidFill>
                <a:srgbClr val="293960"/>
              </a:solidFill>
            </a:endParaRPr>
          </a:p>
          <a:p>
            <a:pPr marL="304747" lvl="0" indent="-304747">
              <a:lnSpc>
                <a:spcPct val="75000"/>
              </a:lnSpc>
              <a:buClr>
                <a:srgbClr val="293960"/>
              </a:buClr>
              <a:buSzPts val="2960"/>
            </a:pPr>
            <a:r>
              <a:rPr lang="en-US" dirty="0">
                <a:solidFill>
                  <a:srgbClr val="293960"/>
                </a:solidFill>
              </a:rPr>
              <a:t>Find it under “My calendars”</a:t>
            </a:r>
            <a:endParaRPr lang="en-US" dirty="0"/>
          </a:p>
          <a:p>
            <a:pPr marL="304747" lvl="0" indent="-116787">
              <a:lnSpc>
                <a:spcPct val="75000"/>
              </a:lnSpc>
              <a:buSzPts val="296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304747" lvl="0" indent="-116787">
              <a:lnSpc>
                <a:spcPct val="75000"/>
              </a:lnSpc>
              <a:buSzPts val="296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304747" lvl="0" indent="-116787">
              <a:lnSpc>
                <a:spcPct val="75000"/>
              </a:lnSpc>
              <a:buSzPts val="296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304747" lvl="0" indent="-116787">
              <a:lnSpc>
                <a:spcPct val="75000"/>
              </a:lnSpc>
              <a:buSzPts val="296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304747" lvl="0" indent="-116787">
              <a:lnSpc>
                <a:spcPct val="75000"/>
              </a:lnSpc>
              <a:buSzPts val="296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304747" lvl="0" indent="-116787">
              <a:lnSpc>
                <a:spcPct val="75000"/>
              </a:lnSpc>
              <a:buSzPts val="2960"/>
              <a:buNone/>
            </a:pPr>
            <a:endParaRPr lang="en-US" sz="800" dirty="0">
              <a:solidFill>
                <a:srgbClr val="293960"/>
              </a:solidFill>
            </a:endParaRPr>
          </a:p>
          <a:p>
            <a:pPr marL="304747" lvl="0" indent="-304747">
              <a:spcBef>
                <a:spcPts val="0"/>
              </a:spcBef>
              <a:buClr>
                <a:srgbClr val="293960"/>
              </a:buClr>
              <a:buSzPts val="3200"/>
            </a:pPr>
            <a:endParaRPr dirty="0">
              <a:solidFill>
                <a:srgbClr val="293960"/>
              </a:solidFill>
              <a:sym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633" y="1242710"/>
            <a:ext cx="1736451" cy="868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455" y="2188758"/>
            <a:ext cx="2780396" cy="25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2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187468" y="428016"/>
            <a:ext cx="3713324" cy="59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3: 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52114" y="428016"/>
            <a:ext cx="7352983" cy="199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r>
              <a:rPr lang="en-US" sz="2800" b="1" dirty="0">
                <a:solidFill>
                  <a:srgbClr val="293960"/>
                </a:solidFill>
              </a:rPr>
              <a:t>Google Calendar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293960"/>
              </a:buClr>
              <a:buSzPts val="3600"/>
              <a:buNone/>
            </a:pPr>
            <a:endParaRPr lang="en-US" sz="800" dirty="0">
              <a:solidFill>
                <a:srgbClr val="293960"/>
              </a:solidFill>
            </a:endParaRPr>
          </a:p>
          <a:p>
            <a:pPr marL="304747" lvl="0" indent="-304747">
              <a:lnSpc>
                <a:spcPct val="75000"/>
              </a:lnSpc>
              <a:buClr>
                <a:srgbClr val="293960"/>
              </a:buClr>
              <a:buSzPts val="2960"/>
            </a:pPr>
            <a:r>
              <a:rPr lang="en-US" dirty="0">
                <a:solidFill>
                  <a:schemeClr val="bg2"/>
                </a:solidFill>
              </a:rPr>
              <a:t>Create </a:t>
            </a:r>
            <a:r>
              <a:rPr lang="en-US" dirty="0">
                <a:solidFill>
                  <a:srgbClr val="293960"/>
                </a:solidFill>
              </a:rPr>
              <a:t>and add your events!</a:t>
            </a:r>
            <a:endParaRPr lang="en-US" dirty="0"/>
          </a:p>
          <a:p>
            <a:pPr marL="304747" lvl="0" indent="-304747">
              <a:lnSpc>
                <a:spcPct val="75000"/>
              </a:lnSpc>
              <a:buClr>
                <a:srgbClr val="293960"/>
              </a:buClr>
              <a:buSzPts val="2960"/>
            </a:pPr>
            <a:r>
              <a:rPr lang="en-US" dirty="0">
                <a:solidFill>
                  <a:srgbClr val="293960"/>
                </a:solidFill>
              </a:rPr>
              <a:t>Only for leaders with GLA email addresses. Not for all GLA members.  </a:t>
            </a:r>
            <a:endParaRPr lang="en-US" dirty="0"/>
          </a:p>
          <a:p>
            <a:pPr marL="304747" lvl="0" indent="-304747">
              <a:spcBef>
                <a:spcPts val="0"/>
              </a:spcBef>
              <a:buClr>
                <a:srgbClr val="293960"/>
              </a:buClr>
              <a:buSzPts val="3200"/>
            </a:pPr>
            <a:endParaRPr dirty="0">
              <a:solidFill>
                <a:srgbClr val="293960"/>
              </a:solidFill>
              <a:sym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04" y="1184344"/>
            <a:ext cx="1736451" cy="868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244" y="2560795"/>
            <a:ext cx="5886721" cy="420722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23951" y="2959640"/>
            <a:ext cx="1733136" cy="569065"/>
          </a:xfrm>
          <a:prstGeom prst="ellipse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345801" y="3567398"/>
            <a:ext cx="3269751" cy="717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lvl="0" algn="ctr"/>
            <a:r>
              <a:rPr lang="en-US" dirty="0"/>
              <a:t>GLA’s administrative services company</a:t>
            </a:r>
            <a:endParaRPr dirty="0"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2"/>
          </p:nvPr>
        </p:nvSpPr>
        <p:spPr>
          <a:xfrm>
            <a:off x="3969327" y="359923"/>
            <a:ext cx="7995694" cy="641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44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r>
              <a:rPr lang="en-US" sz="3200" b="1" dirty="0"/>
              <a:t>Impact: Who they are</a:t>
            </a:r>
          </a:p>
          <a:p>
            <a:pPr marL="44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endParaRPr lang="en-US" dirty="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entury Gothic"/>
              <a:buChar char="•"/>
            </a:pPr>
            <a:r>
              <a:rPr lang="en-US" dirty="0"/>
              <a:t>Contracted initially in May 2019</a:t>
            </a:r>
          </a:p>
          <a:p>
            <a:pPr marL="44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endParaRPr dirty="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entury Gothic"/>
              <a:buChar char="•"/>
            </a:pPr>
            <a:r>
              <a:rPr lang="en-US" b="1" dirty="0"/>
              <a:t>Email: </a:t>
            </a:r>
            <a:r>
              <a:rPr lang="en-US" sz="2100" dirty="0"/>
              <a:t>memberservices@georgialibraryassociation.org</a:t>
            </a:r>
            <a:endParaRPr sz="2100" dirty="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entury Gothic"/>
              <a:buChar char="•"/>
            </a:pPr>
            <a:r>
              <a:rPr lang="en-US" dirty="0"/>
              <a:t>Phone: </a:t>
            </a:r>
            <a:r>
              <a:rPr lang="en-US" sz="2100" dirty="0"/>
              <a:t>912-376-9155</a:t>
            </a:r>
            <a:endParaRPr sz="2100" dirty="0"/>
          </a:p>
          <a:p>
            <a:pPr lvl="0" indent="-412750">
              <a:lnSpc>
                <a:spcPct val="115000"/>
              </a:lnSpc>
              <a:spcBef>
                <a:spcPts val="0"/>
              </a:spcBef>
              <a:buSzPts val="2900"/>
              <a:buFont typeface="Century Gothic"/>
              <a:buChar char="•"/>
            </a:pPr>
            <a:r>
              <a:rPr lang="en-US" dirty="0"/>
              <a:t>Address: </a:t>
            </a:r>
            <a:r>
              <a:rPr lang="en-US" sz="2100" dirty="0"/>
              <a:t>1502 W Broadway, </a:t>
            </a:r>
            <a:r>
              <a:rPr lang="en-US" sz="2100" dirty="0" err="1"/>
              <a:t>Ste</a:t>
            </a:r>
            <a:r>
              <a:rPr lang="en-US" sz="2100" dirty="0"/>
              <a:t> 102, Madison, WI 53713</a:t>
            </a:r>
          </a:p>
          <a:p>
            <a:pPr marL="44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</a:pPr>
            <a:endParaRPr dirty="0"/>
          </a:p>
          <a:p>
            <a:pPr lvl="0" indent="-412750">
              <a:lnSpc>
                <a:spcPct val="115000"/>
              </a:lnSpc>
              <a:spcBef>
                <a:spcPts val="0"/>
              </a:spcBef>
              <a:buSzPts val="2900"/>
              <a:buFont typeface="Century Gothic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Alyssa Merkle</a:t>
            </a:r>
            <a:r>
              <a:rPr lang="en-US" sz="2100" dirty="0"/>
              <a:t>, Association Manager &amp; Data Specialist (2021 - )</a:t>
            </a:r>
          </a:p>
          <a:p>
            <a:pPr lvl="0" indent="-412750">
              <a:lnSpc>
                <a:spcPct val="115000"/>
              </a:lnSpc>
              <a:spcBef>
                <a:spcPts val="0"/>
              </a:spcBef>
              <a:buSzPts val="2900"/>
              <a:buFont typeface="Century Gothic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Emily Heitman, </a:t>
            </a:r>
            <a:r>
              <a:rPr lang="en-US" sz="2100" dirty="0">
                <a:solidFill>
                  <a:schemeClr val="accent5">
                    <a:lumMod val="75000"/>
                  </a:schemeClr>
                </a:solidFill>
              </a:rPr>
              <a:t>Association Assistant (2022 - )</a:t>
            </a:r>
          </a:p>
          <a:p>
            <a:pPr marL="44450" lvl="0" indent="0">
              <a:lnSpc>
                <a:spcPct val="115000"/>
              </a:lnSpc>
              <a:spcBef>
                <a:spcPts val="0"/>
              </a:spcBef>
              <a:buSzPts val="2900"/>
              <a:buNone/>
            </a:pPr>
            <a:endParaRPr dirty="0"/>
          </a:p>
          <a:p>
            <a:pPr marL="45720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Font typeface="Century Gothic"/>
              <a:buChar char="•"/>
            </a:pPr>
            <a:r>
              <a:rPr lang="en-US" dirty="0"/>
              <a:t>Managed by the GLA Administrative Services Liaison: </a:t>
            </a:r>
            <a:r>
              <a:rPr lang="en-US" sz="2100" dirty="0"/>
              <a:t>adminliaison@georgialibraryassociation.org</a:t>
            </a:r>
            <a:endParaRPr sz="2100" dirty="0"/>
          </a:p>
        </p:txBody>
      </p:sp>
      <p:pic>
        <p:nvPicPr>
          <p:cNvPr id="107" name="Google Shape;107;p4" descr="Impact Association Manag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396" y="997600"/>
            <a:ext cx="2976563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345799" y="3466056"/>
            <a:ext cx="3269751" cy="76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rmAutofit/>
          </a:bodyPr>
          <a:lstStyle/>
          <a:p>
            <a:pPr lvl="0" algn="ctr"/>
            <a:r>
              <a:rPr lang="en-US" dirty="0"/>
              <a:t>GLA’s administrative services company</a:t>
            </a:r>
            <a:endParaRPr dirty="0"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2"/>
          </p:nvPr>
        </p:nvSpPr>
        <p:spPr>
          <a:xfrm>
            <a:off x="4104409" y="379379"/>
            <a:ext cx="7607693" cy="639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  <a:buNone/>
            </a:pPr>
            <a:r>
              <a:rPr lang="en-US" sz="3200" b="1" dirty="0">
                <a:solidFill>
                  <a:srgbClr val="293960"/>
                </a:solidFill>
              </a:rPr>
              <a:t>Impact: Services they provide to GLA</a:t>
            </a:r>
          </a:p>
          <a:p>
            <a:pPr marL="0" lvl="0" indent="0">
              <a:lnSpc>
                <a:spcPct val="85000"/>
              </a:lnSpc>
              <a:spcBef>
                <a:spcPts val="0"/>
              </a:spcBef>
              <a:buClr>
                <a:srgbClr val="293960"/>
              </a:buClr>
              <a:buSzPts val="3200"/>
              <a:buNone/>
            </a:pPr>
            <a:endParaRPr lang="en-US" sz="2800" dirty="0"/>
          </a:p>
          <a:p>
            <a:pPr marL="304747" lvl="0" indent="-304747">
              <a:lnSpc>
                <a:spcPct val="85000"/>
              </a:lnSpc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Membership management, updates and correspondence</a:t>
            </a:r>
            <a:endParaRPr lang="en-US" dirty="0"/>
          </a:p>
          <a:p>
            <a:pPr marL="304747" lvl="0" indent="-304747">
              <a:lnSpc>
                <a:spcPct val="85000"/>
              </a:lnSpc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GLA member listserv</a:t>
            </a:r>
            <a:endParaRPr lang="en-US" dirty="0"/>
          </a:p>
          <a:p>
            <a:pPr marL="304747" lvl="0" indent="-304747">
              <a:lnSpc>
                <a:spcPct val="85000"/>
              </a:lnSpc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Google groups</a:t>
            </a:r>
            <a:endParaRPr lang="en-US" dirty="0"/>
          </a:p>
          <a:p>
            <a:pPr marL="304747" lvl="0" indent="-304747">
              <a:lnSpc>
                <a:spcPct val="85000"/>
              </a:lnSpc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Elections</a:t>
            </a:r>
            <a:endParaRPr lang="en-US" dirty="0"/>
          </a:p>
          <a:p>
            <a:pPr marL="304747" lvl="0" indent="-304747">
              <a:lnSpc>
                <a:spcPct val="85000"/>
              </a:lnSpc>
              <a:buClr>
                <a:srgbClr val="293960"/>
              </a:buClr>
              <a:buSzPts val="3200"/>
            </a:pPr>
            <a:r>
              <a:rPr lang="en-US" dirty="0">
                <a:solidFill>
                  <a:srgbClr val="293960"/>
                </a:solidFill>
              </a:rPr>
              <a:t>Wild Apricot management</a:t>
            </a:r>
            <a:endParaRPr lang="en-US" dirty="0"/>
          </a:p>
          <a:p>
            <a:pPr marL="304747" lvl="0" indent="-101547">
              <a:lnSpc>
                <a:spcPct val="85000"/>
              </a:lnSpc>
              <a:buSzPts val="3200"/>
              <a:buNone/>
            </a:pPr>
            <a:endParaRPr lang="en-US" dirty="0">
              <a:solidFill>
                <a:srgbClr val="293960"/>
              </a:solidFill>
            </a:endParaRPr>
          </a:p>
          <a:p>
            <a:pPr marL="0" lvl="0" indent="0">
              <a:lnSpc>
                <a:spcPct val="85000"/>
              </a:lnSpc>
              <a:buClr>
                <a:srgbClr val="293960"/>
              </a:buClr>
              <a:buSzPts val="3200"/>
              <a:buNone/>
            </a:pPr>
            <a:r>
              <a:rPr lang="en-US" dirty="0">
                <a:solidFill>
                  <a:srgbClr val="293960"/>
                </a:solidFill>
              </a:rPr>
              <a:t>(Contracted for 25 hours per month)</a:t>
            </a:r>
            <a:endParaRPr lang="en-US" dirty="0"/>
          </a:p>
        </p:txBody>
      </p:sp>
      <p:pic>
        <p:nvPicPr>
          <p:cNvPr id="107" name="Google Shape;107;p4" descr="Impact Association Manag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394" y="959262"/>
            <a:ext cx="2976563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02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68" y="718699"/>
            <a:ext cx="7008574" cy="2585610"/>
          </a:xfrm>
        </p:spPr>
        <p:txBody>
          <a:bodyPr>
            <a:normAutofit fontScale="90000"/>
          </a:bodyPr>
          <a:lstStyle/>
          <a:p>
            <a:pPr algn="ctr">
              <a:lnSpc>
                <a:spcPct val="95000"/>
              </a:lnSpc>
            </a:pPr>
            <a:r>
              <a:rPr lang="de-DE" sz="5300" b="1" dirty="0"/>
              <a:t>Tier 1: GLA Website</a:t>
            </a:r>
            <a:br>
              <a:rPr lang="de-DE" sz="4800" b="1" dirty="0"/>
            </a:br>
            <a:br>
              <a:rPr lang="de-DE" sz="4800" b="1" dirty="0"/>
            </a:br>
            <a:br>
              <a:rPr lang="de-DE" sz="4800" b="1" dirty="0"/>
            </a:br>
            <a:r>
              <a:rPr lang="de-DE" sz="3100" dirty="0"/>
              <a:t>https://gla.georgialibraries.org/</a:t>
            </a:r>
            <a:br>
              <a:rPr lang="de-DE" sz="4800" dirty="0"/>
            </a:br>
            <a:br>
              <a:rPr lang="de-DE" sz="4800" b="1" dirty="0"/>
            </a:br>
            <a:endParaRPr lang="de-DE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68" y="3506161"/>
            <a:ext cx="7008574" cy="1955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172044" y="521110"/>
            <a:ext cx="3588853" cy="5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br>
              <a:rPr lang="en-US" sz="2800" dirty="0"/>
            </a:br>
            <a:r>
              <a:rPr lang="en-US" sz="2800" dirty="0"/>
              <a:t>Tier 1: GLA Website</a:t>
            </a:r>
            <a:endParaRPr sz="2800" b="0" dirty="0"/>
          </a:p>
        </p:txBody>
      </p:sp>
      <p:sp>
        <p:nvSpPr>
          <p:cNvPr id="127" name="Google Shape;127;p7"/>
          <p:cNvSpPr txBox="1">
            <a:spLocks noGrp="1"/>
          </p:cNvSpPr>
          <p:nvPr>
            <p:ph type="body" idx="2"/>
          </p:nvPr>
        </p:nvSpPr>
        <p:spPr>
          <a:xfrm>
            <a:off x="4285611" y="521110"/>
            <a:ext cx="7340100" cy="609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rmAutofit/>
          </a:bodyPr>
          <a:lstStyle/>
          <a:p>
            <a:pPr marL="304746" lvl="0" indent="-317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960"/>
              </a:buClr>
              <a:buSzPts val="3200"/>
              <a:buChar char="•"/>
            </a:pPr>
            <a:r>
              <a:rPr lang="en-US" sz="2800" b="1" dirty="0">
                <a:solidFill>
                  <a:srgbClr val="293960"/>
                </a:solidFill>
              </a:rPr>
              <a:t>Public facing – open to everyone!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960"/>
              </a:buClr>
              <a:buSzPts val="3200"/>
              <a:buNone/>
            </a:pPr>
            <a:endParaRPr lang="en-US" sz="2800" dirty="0">
              <a:solidFill>
                <a:srgbClr val="293960"/>
              </a:solidFill>
            </a:endParaRPr>
          </a:p>
          <a:p>
            <a:pPr marL="304746" lvl="0" indent="-317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960"/>
              </a:buClr>
              <a:buSzPts val="3200"/>
              <a:buChar char="•"/>
            </a:pPr>
            <a:r>
              <a:rPr lang="en-US" dirty="0">
                <a:solidFill>
                  <a:srgbClr val="293960"/>
                </a:solidFill>
              </a:rPr>
              <a:t>Redesigned in 2017</a:t>
            </a:r>
            <a:endParaRPr lang="en-US" dirty="0"/>
          </a:p>
          <a:p>
            <a:pPr marL="304746" lvl="0" indent="-317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960"/>
              </a:buClr>
              <a:buSzPts val="3200"/>
              <a:buChar char="•"/>
            </a:pPr>
            <a:endParaRPr lang="en-US" dirty="0">
              <a:solidFill>
                <a:srgbClr val="293960"/>
              </a:solidFill>
              <a:hlinkClick r:id="rId3"/>
            </a:endParaRPr>
          </a:p>
          <a:p>
            <a:pPr marL="304746" lvl="0" indent="-317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960"/>
              </a:buClr>
              <a:buSzPts val="3200"/>
              <a:buChar char="•"/>
            </a:pPr>
            <a:r>
              <a:rPr lang="en-US" dirty="0">
                <a:solidFill>
                  <a:srgbClr val="293960"/>
                </a:solidFill>
                <a:hlinkClick r:id="rId3"/>
              </a:rPr>
              <a:t>https://gla.georgialibraries.org</a:t>
            </a:r>
            <a:endParaRPr lang="en-US" b="1" dirty="0"/>
          </a:p>
          <a:p>
            <a:pPr marL="304746" lvl="0" indent="-317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960"/>
              </a:buClr>
              <a:buSzPts val="3200"/>
              <a:buChar char="•"/>
            </a:pPr>
            <a:endParaRPr lang="en-US" b="1" dirty="0">
              <a:solidFill>
                <a:srgbClr val="293960"/>
              </a:solidFill>
            </a:endParaRPr>
          </a:p>
          <a:p>
            <a:pPr marL="304746" lvl="0" indent="-317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960"/>
              </a:buClr>
              <a:buSzPts val="3200"/>
              <a:buChar char="•"/>
            </a:pPr>
            <a:r>
              <a:rPr lang="en-US" dirty="0">
                <a:solidFill>
                  <a:srgbClr val="293960"/>
                </a:solidFill>
              </a:rPr>
              <a:t>General information about GLA</a:t>
            </a:r>
            <a:endParaRPr lang="en-US" dirty="0"/>
          </a:p>
          <a:p>
            <a:pPr marL="304746" lvl="0" indent="-317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960"/>
              </a:buClr>
              <a:buSzPts val="3200"/>
              <a:buChar char="•"/>
            </a:pPr>
            <a:endParaRPr lang="en-US" dirty="0">
              <a:solidFill>
                <a:srgbClr val="293960"/>
              </a:solidFill>
            </a:endParaRPr>
          </a:p>
          <a:p>
            <a:pPr marL="304746" lvl="0" indent="-317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960"/>
              </a:buClr>
              <a:buSzPts val="3200"/>
              <a:buChar char="•"/>
            </a:pPr>
            <a:r>
              <a:rPr lang="en-US" dirty="0">
                <a:solidFill>
                  <a:srgbClr val="293960"/>
                </a:solidFill>
              </a:rPr>
              <a:t>Updated and maintained by the GLA webmaster: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960"/>
              </a:buClr>
              <a:buSzPts val="3200"/>
              <a:buNone/>
            </a:pPr>
            <a:endParaRPr lang="en-US" sz="2200" dirty="0">
              <a:solidFill>
                <a:srgbClr val="2939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960"/>
              </a:buClr>
              <a:buSzPts val="3200"/>
              <a:buNone/>
            </a:pPr>
            <a:r>
              <a:rPr lang="en-US" sz="2200" dirty="0">
                <a:solidFill>
                  <a:srgbClr val="293960"/>
                </a:solidFill>
              </a:rPr>
              <a:t>    webmaster@georgialibraryassociation.org</a:t>
            </a:r>
            <a:endParaRPr sz="2200" dirty="0">
              <a:solidFill>
                <a:srgbClr val="293960"/>
              </a:solidFill>
            </a:endParaRPr>
          </a:p>
          <a:p>
            <a:pPr marL="304747" lvl="0" indent="-1015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rgbClr val="2939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56" y="1378094"/>
            <a:ext cx="3359617" cy="938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46" y="756226"/>
            <a:ext cx="7008574" cy="23818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/>
              <a:t>Tier 2: Wild Apricot</a:t>
            </a:r>
            <a:br>
              <a:rPr lang="en-US" sz="4900" b="1" dirty="0"/>
            </a:br>
            <a:br>
              <a:rPr lang="en-US" sz="4900" b="1" dirty="0"/>
            </a:br>
            <a:br>
              <a:rPr lang="en-US" sz="4900" b="1" dirty="0"/>
            </a:br>
            <a:r>
              <a:rPr lang="en-US" sz="3100" dirty="0"/>
              <a:t>GLA’s membership database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449" y="3216714"/>
            <a:ext cx="5587968" cy="1452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255564" y="443271"/>
            <a:ext cx="3529855" cy="6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2: Wild Apricot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52115" y="443271"/>
            <a:ext cx="6986156" cy="287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6" lvl="0" indent="-30474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93960"/>
              </a:buClr>
              <a:buSzPts val="3000"/>
              <a:buChar char="•"/>
            </a:pPr>
            <a:r>
              <a:rPr lang="en-US" dirty="0">
                <a:solidFill>
                  <a:srgbClr val="293960"/>
                </a:solidFill>
                <a:sym typeface="Century Gothic"/>
              </a:rPr>
              <a:t>Started in October 2019</a:t>
            </a:r>
            <a:endParaRPr dirty="0"/>
          </a:p>
          <a:p>
            <a:pPr marL="304746" lvl="0" indent="-292046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293960"/>
              </a:buClr>
              <a:buSzPts val="2600"/>
              <a:buChar char="•"/>
            </a:pPr>
            <a:r>
              <a:rPr lang="en-US" u="sng" dirty="0">
                <a:solidFill>
                  <a:schemeClr val="hlink"/>
                </a:solidFill>
                <a:sym typeface="Century Gothic"/>
                <a:hlinkClick r:id="rId3"/>
              </a:rPr>
              <a:t>https://gla1.wildapricot.org/Sys/Login</a:t>
            </a:r>
            <a:endParaRPr dirty="0">
              <a:solidFill>
                <a:srgbClr val="293960"/>
              </a:solidFill>
              <a:sym typeface="Century Gothic"/>
            </a:endParaRPr>
          </a:p>
          <a:p>
            <a:pPr marL="304746" lvl="0" indent="-304746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293960"/>
              </a:buClr>
              <a:buSzPts val="2800"/>
              <a:buChar char="•"/>
            </a:pPr>
            <a:r>
              <a:rPr lang="en-US" b="1" dirty="0">
                <a:solidFill>
                  <a:srgbClr val="293960"/>
                </a:solidFill>
              </a:rPr>
              <a:t>GLA Members only!</a:t>
            </a:r>
            <a:endParaRPr b="1" dirty="0">
              <a:solidFill>
                <a:srgbClr val="293960"/>
              </a:solidFill>
            </a:endParaRPr>
          </a:p>
          <a:p>
            <a:pPr marL="304746" lvl="0" indent="-304746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293960"/>
              </a:buClr>
              <a:buSzPts val="3000"/>
              <a:buChar char="•"/>
            </a:pPr>
            <a:r>
              <a:rPr lang="en-US" dirty="0">
                <a:solidFill>
                  <a:srgbClr val="293960"/>
                </a:solidFill>
                <a:sym typeface="Century Gothic"/>
              </a:rPr>
              <a:t>Use the “</a:t>
            </a:r>
            <a:r>
              <a:rPr lang="en-US" b="1" dirty="0">
                <a:solidFill>
                  <a:srgbClr val="00B050"/>
                </a:solidFill>
                <a:sym typeface="Century Gothic"/>
              </a:rPr>
              <a:t>Sign In</a:t>
            </a:r>
            <a:r>
              <a:rPr lang="en-US" dirty="0">
                <a:solidFill>
                  <a:srgbClr val="293960"/>
                </a:solidFill>
                <a:sym typeface="Century Gothic"/>
              </a:rPr>
              <a:t>” link at the top of the GLA homepage</a:t>
            </a:r>
            <a:endParaRPr dirty="0"/>
          </a:p>
          <a:p>
            <a:pPr marL="304746" lvl="0" indent="-101546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solidFill>
                <a:srgbClr val="293960"/>
              </a:solidFill>
              <a:sym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23" y="1238506"/>
            <a:ext cx="1934936" cy="50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115" y="3736259"/>
            <a:ext cx="7261459" cy="202689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9535286" y="2782111"/>
            <a:ext cx="377199" cy="1012095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6681f266c_1_8"/>
          <p:cNvSpPr txBox="1">
            <a:spLocks noGrp="1"/>
          </p:cNvSpPr>
          <p:nvPr>
            <p:ph type="title"/>
          </p:nvPr>
        </p:nvSpPr>
        <p:spPr>
          <a:xfrm>
            <a:off x="255562" y="248717"/>
            <a:ext cx="3529855" cy="63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/>
              <a:t>Tier 2: Wild Apricot</a:t>
            </a:r>
            <a:endParaRPr dirty="0"/>
          </a:p>
        </p:txBody>
      </p:sp>
      <p:sp>
        <p:nvSpPr>
          <p:cNvPr id="141" name="Google Shape;141;g106681f266c_1_8"/>
          <p:cNvSpPr txBox="1">
            <a:spLocks noGrp="1"/>
          </p:cNvSpPr>
          <p:nvPr>
            <p:ph type="body" idx="2"/>
          </p:nvPr>
        </p:nvSpPr>
        <p:spPr>
          <a:xfrm>
            <a:off x="4261842" y="116733"/>
            <a:ext cx="6986156" cy="197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6" lvl="0" indent="-304746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293960"/>
              </a:buClr>
              <a:buSzPts val="3000"/>
              <a:buChar char="•"/>
            </a:pPr>
            <a:r>
              <a:rPr lang="en-US" b="1" dirty="0">
                <a:solidFill>
                  <a:srgbClr val="00B050"/>
                </a:solidFill>
                <a:sym typeface="Century Gothic"/>
              </a:rPr>
              <a:t>Sign In</a:t>
            </a:r>
            <a:r>
              <a:rPr lang="en-US" dirty="0">
                <a:solidFill>
                  <a:srgbClr val="293960"/>
                </a:solidFill>
                <a:sym typeface="Century Gothic"/>
              </a:rPr>
              <a:t> page</a:t>
            </a:r>
          </a:p>
          <a:p>
            <a:pPr marL="304746" indent="-304746">
              <a:buClr>
                <a:srgbClr val="293960"/>
              </a:buClr>
              <a:buSzPts val="3000"/>
            </a:pPr>
            <a:r>
              <a:rPr lang="en-US" dirty="0">
                <a:solidFill>
                  <a:srgbClr val="293960"/>
                </a:solidFill>
              </a:rPr>
              <a:t>The “Email” (username) is the email you used to join GLA</a:t>
            </a:r>
            <a:endParaRPr lang="en-US" dirty="0"/>
          </a:p>
          <a:p>
            <a:pPr marL="0" lvl="0" indent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293960"/>
              </a:buClr>
              <a:buSzPts val="3000"/>
              <a:buNone/>
            </a:pPr>
            <a:endParaRPr dirty="0">
              <a:solidFill>
                <a:srgbClr val="293960"/>
              </a:solidFill>
              <a:sym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89" y="1104090"/>
            <a:ext cx="2073200" cy="5386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671" y="2091446"/>
            <a:ext cx="5252087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0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764</Words>
  <Application>Microsoft Office PowerPoint</Application>
  <PresentationFormat>Custom</PresentationFormat>
  <Paragraphs>189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Century Gothic</vt:lpstr>
      <vt:lpstr>Arial</vt:lpstr>
      <vt:lpstr>Times New Roman</vt:lpstr>
      <vt:lpstr>Wingdings</vt:lpstr>
      <vt:lpstr>Books 16x9</vt:lpstr>
      <vt:lpstr>GLA Administration</vt:lpstr>
      <vt:lpstr>Agenda</vt:lpstr>
      <vt:lpstr>GLA’s administrative services company</vt:lpstr>
      <vt:lpstr>GLA’s administrative services company</vt:lpstr>
      <vt:lpstr>Tier 1: GLA Website   https://gla.georgialibraries.org/  </vt:lpstr>
      <vt:lpstr> Tier 1: GLA Website</vt:lpstr>
      <vt:lpstr>Tier 2: Wild Apricot   GLA’s membership database  </vt:lpstr>
      <vt:lpstr>Tier 2: Wild Apricot</vt:lpstr>
      <vt:lpstr>Tier 2: Wild Apricot</vt:lpstr>
      <vt:lpstr>Tier 2: Wild Apricot</vt:lpstr>
      <vt:lpstr>Tier 2: Wild Apricot</vt:lpstr>
      <vt:lpstr>Tier 2: Wild Apricot</vt:lpstr>
      <vt:lpstr>Tier 2: Wild Apricot</vt:lpstr>
      <vt:lpstr>Tier 2: Wild Apricot</vt:lpstr>
      <vt:lpstr>PowerPoint Presentation</vt:lpstr>
      <vt:lpstr>Tier 3: </vt:lpstr>
      <vt:lpstr>Tier 3: </vt:lpstr>
      <vt:lpstr>Tier 3: </vt:lpstr>
      <vt:lpstr>Tier 3: </vt:lpstr>
      <vt:lpstr>Tier 3: </vt:lpstr>
      <vt:lpstr>Tier 3: </vt:lpstr>
      <vt:lpstr>Tier 3: </vt:lpstr>
      <vt:lpstr>Tier 3: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 Administration</dc:title>
  <dc:creator>Ashley Dupuy</dc:creator>
  <cp:lastModifiedBy>Manning, Karen M</cp:lastModifiedBy>
  <cp:revision>71</cp:revision>
  <dcterms:created xsi:type="dcterms:W3CDTF">2020-12-02T20:46:11Z</dcterms:created>
  <dcterms:modified xsi:type="dcterms:W3CDTF">2023-01-03T04:46:16Z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